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90" r:id="rId4"/>
    <p:sldId id="281" r:id="rId5"/>
    <p:sldId id="300" r:id="rId6"/>
    <p:sldId id="297" r:id="rId7"/>
    <p:sldId id="282" r:id="rId8"/>
    <p:sldId id="298" r:id="rId9"/>
    <p:sldId id="283" r:id="rId10"/>
    <p:sldId id="284" r:id="rId11"/>
    <p:sldId id="291" r:id="rId12"/>
    <p:sldId id="285" r:id="rId13"/>
    <p:sldId id="286" r:id="rId14"/>
    <p:sldId id="299" r:id="rId15"/>
    <p:sldId id="293" r:id="rId16"/>
    <p:sldId id="294" r:id="rId17"/>
    <p:sldId id="296" r:id="rId18"/>
    <p:sldId id="280" r:id="rId19"/>
  </p:sldIdLst>
  <p:sldSz cx="10693400" cy="756126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Fira Sans" panose="020B05030500000200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000000"/>
          </p15:clr>
        </p15:guide>
        <p15:guide id="2" pos="336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KYVy+nzW51bUZFDcJWMuBtLTS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76EA93-8A59-476F-B6CC-1606FEF7BEAB}">
  <a:tblStyle styleId="{0976EA93-8A59-476F-B6CC-1606FEF7BE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D0F5EEB-FA49-4FF9-8B0B-689C2E36D29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73" d="100"/>
          <a:sy n="73" d="100"/>
        </p:scale>
        <p:origin x="1387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7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319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706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746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18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887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047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815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:notes"/>
          <p:cNvSpPr txBox="1">
            <a:spLocks noGrp="1"/>
          </p:cNvSpPr>
          <p:nvPr>
            <p:ph type="body" idx="1"/>
          </p:nvPr>
        </p:nvSpPr>
        <p:spPr>
          <a:xfrm>
            <a:off x="685802" y="4343406"/>
            <a:ext cx="5486410" cy="411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6" name="Google Shape;4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907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010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025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39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429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397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bb0c0a8f_2_0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91025" rIns="91025" bIns="91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b0bb0c0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949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802001" y="2348892"/>
            <a:ext cx="9089392" cy="162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604013" y="4284713"/>
            <a:ext cx="7485378" cy="193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1">
            <a:noAutofit/>
          </a:bodyPr>
          <a:lstStyle>
            <a:lvl1pPr lvl="0" algn="ctr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898989"/>
              </a:buClr>
              <a:buSzPts val="3500"/>
              <a:buNone/>
              <a:defRPr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 1">
  <p:cSld name="Zaglavlje sekcije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533417" y="2856472"/>
            <a:ext cx="7219887" cy="310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orbel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532024" y="5964986"/>
            <a:ext cx="7221203" cy="84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40"/>
              <a:buNone/>
              <a:defRPr sz="18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120"/>
              <a:buNone/>
              <a:defRPr sz="14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120"/>
              <a:buNone/>
              <a:defRPr sz="14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534670" y="7008160"/>
            <a:ext cx="2494951" cy="40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3653578" y="7008160"/>
            <a:ext cx="3386156" cy="40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7663603" y="7008160"/>
            <a:ext cx="2494951" cy="40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b0961d9667_28_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693400" cy="601503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b0961d9667_28_22"/>
          <p:cNvSpPr txBox="1">
            <a:spLocks noGrp="1"/>
          </p:cNvSpPr>
          <p:nvPr>
            <p:ph type="dt" idx="10"/>
          </p:nvPr>
        </p:nvSpPr>
        <p:spPr>
          <a:xfrm>
            <a:off x="6734892" y="6486572"/>
            <a:ext cx="2406015" cy="40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b0961d9667_28_22"/>
          <p:cNvSpPr txBox="1">
            <a:spLocks noGrp="1"/>
          </p:cNvSpPr>
          <p:nvPr>
            <p:ph type="ftr" idx="11"/>
          </p:nvPr>
        </p:nvSpPr>
        <p:spPr>
          <a:xfrm>
            <a:off x="801456" y="6486572"/>
            <a:ext cx="5852678" cy="40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b0961d9667_28_22"/>
          <p:cNvSpPr txBox="1">
            <a:spLocks noGrp="1"/>
          </p:cNvSpPr>
          <p:nvPr>
            <p:ph type="sldNum" idx="12"/>
          </p:nvPr>
        </p:nvSpPr>
        <p:spPr>
          <a:xfrm>
            <a:off x="9221664" y="6486572"/>
            <a:ext cx="670280" cy="40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Naslov i sadržaj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e4ebfb4a5_0_172"/>
          <p:cNvSpPr txBox="1">
            <a:spLocks noGrp="1"/>
          </p:cNvSpPr>
          <p:nvPr>
            <p:ph type="title"/>
          </p:nvPr>
        </p:nvSpPr>
        <p:spPr>
          <a:xfrm>
            <a:off x="4143691" y="853687"/>
            <a:ext cx="92232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ee4ebfb4a5_0_172"/>
          <p:cNvSpPr txBox="1">
            <a:spLocks noGrp="1"/>
          </p:cNvSpPr>
          <p:nvPr>
            <p:ph type="body" idx="1"/>
          </p:nvPr>
        </p:nvSpPr>
        <p:spPr>
          <a:xfrm>
            <a:off x="735171" y="2075194"/>
            <a:ext cx="9223200" cy="47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ee4ebfb4a5_0_172"/>
          <p:cNvSpPr txBox="1">
            <a:spLocks noGrp="1"/>
          </p:cNvSpPr>
          <p:nvPr>
            <p:ph type="dt" idx="10"/>
          </p:nvPr>
        </p:nvSpPr>
        <p:spPr>
          <a:xfrm>
            <a:off x="735171" y="7008160"/>
            <a:ext cx="2406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ee4ebfb4a5_0_172"/>
          <p:cNvSpPr txBox="1">
            <a:spLocks noGrp="1"/>
          </p:cNvSpPr>
          <p:nvPr>
            <p:ph type="ftr" idx="11"/>
          </p:nvPr>
        </p:nvSpPr>
        <p:spPr>
          <a:xfrm>
            <a:off x="3542190" y="7008160"/>
            <a:ext cx="3609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ee4ebfb4a5_0_172"/>
          <p:cNvSpPr txBox="1">
            <a:spLocks noGrp="1"/>
          </p:cNvSpPr>
          <p:nvPr>
            <p:ph type="sldNum" idx="12"/>
          </p:nvPr>
        </p:nvSpPr>
        <p:spPr>
          <a:xfrm>
            <a:off x="7552214" y="7008160"/>
            <a:ext cx="24060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6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736565" y="504083"/>
            <a:ext cx="3448900" cy="17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4546088" y="1088681"/>
            <a:ext cx="5413534" cy="53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2pPr>
            <a:lvl3pPr marL="1371600" lvl="2" indent="-3809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4pPr>
            <a:lvl5pPr marL="2286000" lvl="4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5pPr>
            <a:lvl6pPr marL="2743200" lvl="5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marL="3200400" lvl="6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marL="3657600" lvl="7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marL="4114800" lvl="8" indent="-3555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2"/>
          </p:nvPr>
        </p:nvSpPr>
        <p:spPr>
          <a:xfrm>
            <a:off x="736565" y="2268375"/>
            <a:ext cx="3448900" cy="420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735171" y="7008160"/>
            <a:ext cx="2406015" cy="40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542190" y="7008160"/>
            <a:ext cx="3609022" cy="40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7552213" y="7008160"/>
            <a:ext cx="2406015" cy="40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735066" y="402473"/>
            <a:ext cx="92232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534565" y="1769055"/>
            <a:ext cx="4696200" cy="20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SzPts val="35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SzPts val="2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5465948" y="1769055"/>
            <a:ext cx="4696200" cy="20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SzPts val="35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SzPts val="2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3"/>
          </p:nvPr>
        </p:nvSpPr>
        <p:spPr>
          <a:xfrm>
            <a:off x="534565" y="4059657"/>
            <a:ext cx="4696200" cy="20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SzPts val="35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SzPts val="2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4"/>
          </p:nvPr>
        </p:nvSpPr>
        <p:spPr>
          <a:xfrm>
            <a:off x="5465948" y="4059657"/>
            <a:ext cx="4696200" cy="20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SzPts val="35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SzPts val="2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 rot="5400000">
            <a:off x="5729926" y="2325589"/>
            <a:ext cx="6451585" cy="240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 rot="5400000">
            <a:off x="828784" y="8686"/>
            <a:ext cx="6451585" cy="7039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marL="457200" lvl="0" indent="-45085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000000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3000"/>
              <a:buChar char="–"/>
              <a:defRPr/>
            </a:lvl2pPr>
            <a:lvl3pPr marL="1371600" lvl="2" indent="-3937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/>
            </a:lvl3pPr>
            <a:lvl4pPr marL="1828800" lvl="3" indent="-3683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  <a:defRPr/>
            </a:lvl4pPr>
            <a:lvl5pPr marL="2286000" lvl="4" indent="-3683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534987" y="303212"/>
            <a:ext cx="9623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 rot="5400000">
            <a:off x="2851149" y="-552450"/>
            <a:ext cx="4991100" cy="962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marL="457200" lvl="0" indent="-45085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000000"/>
              </a:buClr>
              <a:buSzPts val="3500"/>
              <a:buChar char="•"/>
              <a:defRPr/>
            </a:lvl1pPr>
            <a:lvl2pPr marL="914400" lvl="1" indent="-4191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3000"/>
              <a:buChar char="–"/>
              <a:defRPr/>
            </a:lvl2pPr>
            <a:lvl3pPr marL="1371600" lvl="2" indent="-3937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/>
            </a:lvl3pPr>
            <a:lvl4pPr marL="1828800" lvl="3" indent="-3683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  <a:defRPr/>
            </a:lvl4pPr>
            <a:lvl5pPr marL="2286000" lvl="4" indent="-3683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2095978" y="5292885"/>
            <a:ext cx="6416043" cy="62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defRPr sz="2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>
            <a:spLocks noGrp="1"/>
          </p:cNvSpPr>
          <p:nvPr>
            <p:ph type="pic" idx="2"/>
          </p:nvPr>
        </p:nvSpPr>
        <p:spPr>
          <a:xfrm>
            <a:off x="2095978" y="675613"/>
            <a:ext cx="6416043" cy="453675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095978" y="5917731"/>
            <a:ext cx="6416043" cy="88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534987" y="303212"/>
            <a:ext cx="9623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534987" y="303212"/>
            <a:ext cx="9623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534667" y="1692536"/>
            <a:ext cx="4724768" cy="70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 b="1"/>
            </a:lvl1pPr>
            <a:lvl2pPr marL="914400" lvl="1" indent="-342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2"/>
          </p:nvPr>
        </p:nvSpPr>
        <p:spPr>
          <a:xfrm>
            <a:off x="534667" y="2397895"/>
            <a:ext cx="4724768" cy="435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1pPr>
            <a:lvl2pPr marL="914400" lvl="1" indent="-3683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0000"/>
              </a:buClr>
              <a:buSzPts val="1700"/>
              <a:buChar char="–"/>
              <a:defRPr sz="1700"/>
            </a:lvl4pPr>
            <a:lvl5pPr marL="2286000" lvl="4" indent="-33655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0000"/>
              </a:buClr>
              <a:buSzPts val="1700"/>
              <a:buChar char="»"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3"/>
          </p:nvPr>
        </p:nvSpPr>
        <p:spPr>
          <a:xfrm>
            <a:off x="5432093" y="1692536"/>
            <a:ext cx="4726634" cy="70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 sz="2600" b="1"/>
            </a:lvl1pPr>
            <a:lvl2pPr marL="914400" lvl="1" indent="-342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4"/>
          </p:nvPr>
        </p:nvSpPr>
        <p:spPr>
          <a:xfrm>
            <a:off x="5432093" y="2397895"/>
            <a:ext cx="4726634" cy="435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1pPr>
            <a:lvl2pPr marL="914400" lvl="1" indent="-3683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Char char="–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3655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0000"/>
              </a:buClr>
              <a:buSzPts val="1700"/>
              <a:buChar char="–"/>
              <a:defRPr sz="1700"/>
            </a:lvl4pPr>
            <a:lvl5pPr marL="2286000" lvl="4" indent="-33655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000000"/>
              </a:buClr>
              <a:buSzPts val="1700"/>
              <a:buChar char="»"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44704" y="4858810"/>
            <a:ext cx="9089392" cy="150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844704" y="3204789"/>
            <a:ext cx="9089392" cy="165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898989"/>
              </a:buClr>
              <a:buSzPts val="2200"/>
              <a:buNone/>
              <a:defRPr sz="2200">
                <a:solidFill>
                  <a:srgbClr val="89898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534987" y="303212"/>
            <a:ext cx="9623425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534987" y="1763712"/>
            <a:ext cx="9623425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t" anchorCtr="0">
            <a:noAutofit/>
          </a:bodyPr>
          <a:lstStyle>
            <a:lvl1pPr marL="457200" marR="0" lvl="0" indent="-450850" algn="l" rtl="0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65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534987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652837" y="7008812"/>
            <a:ext cx="33877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7662862" y="7008812"/>
            <a:ext cx="24955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dd.gov.hr/tehnicka-specifikacija-informacijskog-sustava-elektronickog-uredskog-poslovanja/184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" descr="C:\Users\user\Desktop\zupanija prezentacija\1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9566" y="0"/>
            <a:ext cx="10691812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 txBox="1">
            <a:spLocks noGrp="1"/>
          </p:cNvSpPr>
          <p:nvPr>
            <p:ph type="ctrTitle"/>
          </p:nvPr>
        </p:nvSpPr>
        <p:spPr>
          <a:xfrm>
            <a:off x="3938587" y="2772519"/>
            <a:ext cx="6615112" cy="191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50" tIns="49775" rIns="99550" bIns="49775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400"/>
              <a:buFont typeface="Fira Sans"/>
              <a:buNone/>
            </a:pPr>
            <a:r>
              <a:rPr lang="hr-HR" sz="3200" b="1" dirty="0">
                <a:latin typeface="Calibri"/>
                <a:ea typeface="Calibri"/>
                <a:cs typeface="Calibri"/>
                <a:sym typeface="Calibri"/>
              </a:rPr>
              <a:t>Prilagodba novoj Uredbi o uredskom poslovanju</a:t>
            </a:r>
            <a:br>
              <a:rPr lang="hr-HR" sz="32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hr-HR" sz="3200" b="1" dirty="0"/>
            </a:br>
            <a:r>
              <a:rPr lang="hr-HR" sz="3200" b="1" dirty="0"/>
              <a:t>Matija Palalić </a:t>
            </a:r>
            <a:r>
              <a:rPr lang="hr-HR" sz="3200" b="1" dirty="0" err="1"/>
              <a:t>struč.spec</a:t>
            </a:r>
            <a:r>
              <a:rPr lang="hr-HR" sz="3200" b="1" dirty="0"/>
              <a:t>. informatike</a:t>
            </a:r>
            <a:br>
              <a:rPr lang="hr-HR" sz="3200" b="1" dirty="0"/>
            </a:br>
            <a:br>
              <a:rPr lang="hr-HR" sz="3200" b="1" dirty="0"/>
            </a:br>
            <a:r>
              <a:rPr lang="hr-HR" sz="3200" b="1" dirty="0"/>
              <a:t>voditelj Odsjeka informatike i uredskog poslovanja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1000066" y="497927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dirty="0"/>
              <a:t>4. Obrada i  razvrstavanje pismena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9B23BC-02DA-4A3B-8D82-37988364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E732093-C3F3-4BAB-897C-37FB32F6D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16260"/>
              </p:ext>
            </p:extLst>
          </p:nvPr>
        </p:nvGraphicFramePr>
        <p:xfrm>
          <a:off x="1185634" y="1313713"/>
          <a:ext cx="6455387" cy="574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Bitmapna slika" r:id="rId5" imgW="6534000" imgH="5819760" progId="Paint.Picture">
                  <p:embed/>
                </p:oleObj>
              </mc:Choice>
              <mc:Fallback>
                <p:oleObj name="Bitmapna slika" r:id="rId5" imgW="6534000" imgH="5819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5634" y="1313713"/>
                        <a:ext cx="6455387" cy="5749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elica: desno 5">
            <a:extLst>
              <a:ext uri="{FF2B5EF4-FFF2-40B4-BE49-F238E27FC236}">
                <a16:creationId xmlns:a16="http://schemas.microsoft.com/office/drawing/2014/main" id="{43E905FC-EA1D-4CC4-8AED-F2160B1FC302}"/>
              </a:ext>
            </a:extLst>
          </p:cNvPr>
          <p:cNvSpPr/>
          <p:nvPr/>
        </p:nvSpPr>
        <p:spPr>
          <a:xfrm rot="1192130">
            <a:off x="2066428" y="156807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434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680951" y="775167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b="1" dirty="0"/>
              <a:t>4. Obrada i  razvrstavanje pismena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5D4090-B206-4F2F-8BD3-AD0FE5BA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31002DB-E4FE-4C44-BF18-D2DAAA1D8A2E}"/>
              </a:ext>
            </a:extLst>
          </p:cNvPr>
          <p:cNvSpPr txBox="1"/>
          <p:nvPr/>
        </p:nvSpPr>
        <p:spPr>
          <a:xfrm>
            <a:off x="344129" y="1976284"/>
            <a:ext cx="955695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Čelnik javnopravnog tijela donosi plan klasifikacijskih oznaka nakon svake promjene nadležnosti i djelokruga javnopravnog tijela u skladu s klasifikacijskim okvirom za određivanje brojčane oznake pismena propisanog naputkom.</a:t>
            </a:r>
            <a:br>
              <a:rPr lang="hr-HR" sz="2400" dirty="0"/>
            </a:b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Utvrđene klasifikacijske oznake unose se u informacijski sustav uredskog poslovanja. – Potreban izrađeni Plan klasifikacijskih oznaka i </a:t>
            </a:r>
            <a:r>
              <a:rPr lang="hr-HR" sz="2400">
                <a:effectLst/>
                <a:latin typeface="Arial" panose="020B0604020202020204" pitchFamily="34" charset="0"/>
              </a:rPr>
              <a:t>urudžbenih brojeva</a:t>
            </a:r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854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744013" y="508695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3200" dirty="0"/>
              <a:t>5. Dostava predmeta i pismena u rad</a:t>
            </a:r>
            <a:br>
              <a:rPr lang="hr-HR" sz="2800" dirty="0"/>
            </a:br>
            <a:br>
              <a:rPr lang="hr-HR" sz="2800" dirty="0"/>
            </a:br>
            <a:endParaRPr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AF8BC89-85E6-414B-A510-A2E27CF1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6211279-7A76-4C6C-938B-9695D104C663}"/>
              </a:ext>
            </a:extLst>
          </p:cNvPr>
          <p:cNvSpPr txBox="1"/>
          <p:nvPr/>
        </p:nvSpPr>
        <p:spPr>
          <a:xfrm>
            <a:off x="638577" y="1650044"/>
            <a:ext cx="824926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Predmet i </a:t>
            </a:r>
            <a:r>
              <a:rPr lang="hr-HR" sz="2400" dirty="0">
                <a:effectLst/>
                <a:latin typeface="Arial" panose="020B0604020202020204" pitchFamily="34" charset="0"/>
              </a:rPr>
              <a:t>pismena dostavljaju se u rad nadležnoj ustrojstvenoj jedinici kroz informacijski sustav uredskog poslovanja istog dana kad su otvoreni odnosno zaprimljeni, a najkasnije prvog sljedećeg radnog dana osim ako se radi o posebnim postupcima. – </a:t>
            </a:r>
            <a:r>
              <a:rPr lang="hr-HR" sz="2400" b="1" dirty="0">
                <a:effectLst/>
                <a:latin typeface="Arial" panose="020B0604020202020204" pitchFamily="34" charset="0"/>
              </a:rPr>
              <a:t>pročelnik!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Raspoređivanje predmeta i pismena u rad službenim osobama kroz informacijski sustav obavlja ovlaštena službena osoba u nadležnoj ustrojstvenoj jedinici. – </a:t>
            </a:r>
            <a:r>
              <a:rPr lang="hr-HR" sz="2400" b="1" dirty="0">
                <a:effectLst/>
                <a:latin typeface="Arial" panose="020B0604020202020204" pitchFamily="34" charset="0"/>
              </a:rPr>
              <a:t>raspoređuje pročelnik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Sve službene osobe javnopravnog tijela moraju imati pristup informacijskom sustavu uredskog poslovanja u skladu s dodijeljenim ovlastima prema ovlasti tog tijela.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>
              <a:effectLst/>
              <a:latin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</a:endParaRPr>
          </a:p>
          <a:p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04651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27992A0-AD9D-4946-AF19-4504C949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6019893"/>
            <a:ext cx="8011643" cy="2114845"/>
          </a:xfrm>
          <a:prstGeom prst="rect">
            <a:avLst/>
          </a:prstGeom>
        </p:spPr>
      </p:pic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1835054" y="781963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dirty="0"/>
              <a:t>6.</a:t>
            </a:r>
            <a:r>
              <a:rPr lang="hr-HR" sz="2800" dirty="0">
                <a:effectLst/>
                <a:latin typeface="Arial" panose="020B0604020202020204" pitchFamily="34" charset="0"/>
              </a:rPr>
              <a:t> Administrativno-tehnička obrada akta</a:t>
            </a:r>
            <a:br>
              <a:rPr lang="hr-HR" sz="2800" dirty="0">
                <a:effectLst/>
                <a:latin typeface="Arial" panose="020B0604020202020204" pitchFamily="34" charset="0"/>
              </a:rPr>
            </a:br>
            <a:br>
              <a:rPr lang="hr-HR" sz="2800" dirty="0"/>
            </a:br>
            <a:endParaRPr sz="2800" b="1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11A6A89-5795-4864-96AF-46B3DF29539C}"/>
              </a:ext>
            </a:extLst>
          </p:cNvPr>
          <p:cNvSpPr txBox="1"/>
          <p:nvPr/>
        </p:nvSpPr>
        <p:spPr>
          <a:xfrm>
            <a:off x="529054" y="1541744"/>
            <a:ext cx="899651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effectLst/>
                <a:latin typeface="Arial" panose="020B0604020202020204" pitchFamily="34" charset="0"/>
              </a:rPr>
              <a:t>Elektronički potpisan akt mora sadržavati vizualni prikaz svih dijelova potpisa sukladno propisima kojima se uređuje povezivanje na državnu informacijsku infrastrukturu.</a:t>
            </a:r>
          </a:p>
          <a:p>
            <a:endParaRPr lang="hr-HR" sz="2000" dirty="0">
              <a:latin typeface="Arial" panose="020B0604020202020204" pitchFamily="34" charset="0"/>
            </a:endParaRPr>
          </a:p>
          <a:p>
            <a:r>
              <a:rPr lang="hr-HR" sz="2000" dirty="0">
                <a:effectLst/>
                <a:latin typeface="Arial" panose="020B0604020202020204" pitchFamily="34" charset="0"/>
              </a:rPr>
              <a:t>Akt u elektroničkom obliku ovjeren elektroničkim potpisom </a:t>
            </a:r>
            <a:r>
              <a:rPr lang="hr-HR" sz="2000" b="1" dirty="0">
                <a:effectLst/>
                <a:latin typeface="Arial" panose="020B0604020202020204" pitchFamily="34" charset="0"/>
              </a:rPr>
              <a:t>ne mora sadržavati i elektronički pečat.</a:t>
            </a:r>
          </a:p>
          <a:p>
            <a:endParaRPr lang="hr-HR" sz="2000" b="1" dirty="0">
              <a:latin typeface="Arial" panose="020B0604020202020204" pitchFamily="34" charset="0"/>
            </a:endParaRPr>
          </a:p>
          <a:p>
            <a:r>
              <a:rPr lang="hr-HR" sz="2000" dirty="0">
                <a:effectLst/>
                <a:latin typeface="Arial" panose="020B0604020202020204" pitchFamily="34" charset="0"/>
              </a:rPr>
              <a:t>Prije potpisa akt u informacijskom sustavu uredskog poslovanja potvrđuju sve službene osobe koje su sudjelovale u njegovoj izradi. Akte potpisuje ovlaštena službena osoba.</a:t>
            </a:r>
          </a:p>
          <a:p>
            <a:endParaRPr lang="hr-HR" sz="2000" dirty="0">
              <a:latin typeface="Arial" panose="020B0604020202020204" pitchFamily="34" charset="0"/>
            </a:endParaRPr>
          </a:p>
          <a:p>
            <a:r>
              <a:rPr lang="hr-HR" sz="2000" dirty="0">
                <a:effectLst/>
                <a:latin typeface="Arial" panose="020B0604020202020204" pitchFamily="34" charset="0"/>
              </a:rPr>
              <a:t>Akti i drugi dokumenti, koji se u pravilu izdaju iz informacijskih sustava automatskom obradom podataka, kod kojih nije potreban potpis ovlaštene službene osobe, a njihova vjerodostojnost mora biti osigurana, ovjeravaju se kvalificiranim elektroničkim pečatom.</a:t>
            </a:r>
          </a:p>
          <a:p>
            <a:endParaRPr lang="hr-HR" sz="2000" dirty="0">
              <a:latin typeface="Arial" panose="020B0604020202020204" pitchFamily="34" charset="0"/>
            </a:endParaRPr>
          </a:p>
          <a:p>
            <a:endParaRPr lang="hr-HR" sz="2000" dirty="0">
              <a:effectLst/>
              <a:latin typeface="Arial" panose="020B0604020202020204" pitchFamily="34" charset="0"/>
            </a:endParaRPr>
          </a:p>
          <a:p>
            <a:r>
              <a:rPr lang="hr-HR" sz="2000" dirty="0">
                <a:latin typeface="Arial" panose="020B0604020202020204" pitchFamily="34" charset="0"/>
              </a:rPr>
              <a:t>OTPREMA AKTA – dostavna lista za poštu – </a:t>
            </a:r>
            <a:r>
              <a:rPr lang="hr-HR" sz="2000" dirty="0" err="1">
                <a:latin typeface="Arial" panose="020B0604020202020204" pitchFamily="34" charset="0"/>
              </a:rPr>
              <a:t>ePošta</a:t>
            </a:r>
            <a:r>
              <a:rPr lang="hr-HR" sz="2000" dirty="0">
                <a:latin typeface="Arial" panose="020B0604020202020204" pitchFamily="34" charset="0"/>
              </a:rPr>
              <a:t>, rokovi za otpremu i čuvanje, </a:t>
            </a:r>
            <a:r>
              <a:rPr lang="hr-HR" sz="2000" b="1" dirty="0">
                <a:latin typeface="Arial" panose="020B0604020202020204" pitchFamily="34" charset="0"/>
              </a:rPr>
              <a:t>ispis dostavne liste!</a:t>
            </a:r>
            <a:endParaRPr lang="hr-HR" sz="1800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290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27992A0-AD9D-4946-AF19-4504C949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6019893"/>
            <a:ext cx="8011643" cy="2114845"/>
          </a:xfrm>
          <a:prstGeom prst="rect">
            <a:avLst/>
          </a:prstGeom>
        </p:spPr>
      </p:pic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1835054" y="781963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dirty="0"/>
              <a:t>6.</a:t>
            </a:r>
            <a:r>
              <a:rPr lang="hr-HR" sz="2800" dirty="0">
                <a:effectLst/>
                <a:latin typeface="Arial" panose="020B0604020202020204" pitchFamily="34" charset="0"/>
              </a:rPr>
              <a:t> Administrativno-tehnička obrada akta</a:t>
            </a:r>
            <a:br>
              <a:rPr lang="hr-HR" sz="2800" dirty="0">
                <a:effectLst/>
                <a:latin typeface="Arial" panose="020B0604020202020204" pitchFamily="34" charset="0"/>
              </a:rPr>
            </a:br>
            <a:br>
              <a:rPr lang="hr-HR" sz="2800" dirty="0"/>
            </a:br>
            <a:endParaRPr sz="2800" b="1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11A6A89-5795-4864-96AF-46B3DF29539C}"/>
              </a:ext>
            </a:extLst>
          </p:cNvPr>
          <p:cNvSpPr txBox="1"/>
          <p:nvPr/>
        </p:nvSpPr>
        <p:spPr>
          <a:xfrm>
            <a:off x="529054" y="1541744"/>
            <a:ext cx="89965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b="1" dirty="0">
              <a:latin typeface="Arial" panose="020B0604020202020204" pitchFamily="34" charset="0"/>
            </a:endParaRPr>
          </a:p>
          <a:p>
            <a:endParaRPr lang="hr-HR" sz="2400" b="1" dirty="0">
              <a:latin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</a:rPr>
              <a:t>PRIPREMA PREDMETA ZA PISMOHRANU I ARHIV </a:t>
            </a:r>
          </a:p>
          <a:p>
            <a:endParaRPr lang="hr-HR" sz="2400" dirty="0">
              <a:latin typeface="Arial" panose="020B0604020202020204" pitchFamily="34" charset="0"/>
            </a:endParaRPr>
          </a:p>
          <a:p>
            <a:r>
              <a:rPr lang="hr-HR" sz="2400" dirty="0">
                <a:effectLst/>
                <a:latin typeface="Arial" panose="020B0604020202020204" pitchFamily="34" charset="0"/>
              </a:rPr>
              <a:t>Dovršeni predmet službena osoba zadužena za rješavanje predmeta dostavlja kroz informacijski sustav uredskog poslovanja u pismohranu. Pokretanje arhiviranja od strane službenika!</a:t>
            </a:r>
            <a:endParaRPr lang="hr-HR" sz="2400" dirty="0">
              <a:latin typeface="Arial" panose="020B0604020202020204" pitchFamily="34" charset="0"/>
            </a:endParaRPr>
          </a:p>
          <a:p>
            <a:endParaRPr lang="hr-HR" sz="1600" dirty="0">
              <a:effectLst/>
              <a:latin typeface="Arial" panose="020B0604020202020204" pitchFamily="34" charset="0"/>
            </a:endParaRPr>
          </a:p>
          <a:p>
            <a:endParaRPr lang="hr-HR" sz="1600" dirty="0">
              <a:latin typeface="Arial" panose="020B0604020202020204" pitchFamily="34" charset="0"/>
            </a:endParaRPr>
          </a:p>
          <a:p>
            <a:endParaRPr lang="hr-HR" sz="1600" dirty="0">
              <a:effectLst/>
              <a:latin typeface="Arial" panose="020B0604020202020204" pitchFamily="34" charset="0"/>
            </a:endParaRPr>
          </a:p>
          <a:p>
            <a:endParaRPr lang="hr-HR" sz="1600" dirty="0">
              <a:effectLst/>
              <a:latin typeface="Arial" panose="020B0604020202020204" pitchFamily="34" charset="0"/>
            </a:endParaRPr>
          </a:p>
          <a:p>
            <a:endParaRPr lang="hr-HR" sz="1600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64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857592" y="718901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dirty="0"/>
              <a:t>IS i brojčane oznake</a:t>
            </a:r>
            <a:br>
              <a:rPr lang="hr-HR" sz="2800" dirty="0">
                <a:effectLst/>
                <a:latin typeface="Arial" panose="020B0604020202020204" pitchFamily="34" charset="0"/>
              </a:rPr>
            </a:br>
            <a:br>
              <a:rPr lang="hr-HR" sz="2800" dirty="0"/>
            </a:br>
            <a:endParaRPr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A97535-E906-4225-B224-231EB79AF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11A6A89-5795-4864-96AF-46B3DF29539C}"/>
              </a:ext>
            </a:extLst>
          </p:cNvPr>
          <p:cNvSpPr txBox="1"/>
          <p:nvPr/>
        </p:nvSpPr>
        <p:spPr>
          <a:xfrm>
            <a:off x="471948" y="1917290"/>
            <a:ext cx="899651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Informacijski sustav uredskog poslovanja mora imati mogućnost povezivanja i razmjene podataka s informacijskim sustavom za nadzor nad provedbom zakona kojim se uređuje opći upravni postupak u kojem se evidentira primjena pravnih instituta u upravnim postupcima. ZUP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Informatička oprema za pretvaranje u elektronički oblik i spremanje dokumenata u elektronički oblik mora omogućiti nepromjenjivost i cjelovitost tih dokumenata, evidentiranje podataka o vremenu i načinu pretvorbe u elektronički oblik te službenoj osobi koja ju je provela.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581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4C3901D-51AA-423D-808E-8B0438FD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11A6A89-5795-4864-96AF-46B3DF29539C}"/>
              </a:ext>
            </a:extLst>
          </p:cNvPr>
          <p:cNvSpPr txBox="1"/>
          <p:nvPr/>
        </p:nvSpPr>
        <p:spPr>
          <a:xfrm>
            <a:off x="595054" y="1313713"/>
            <a:ext cx="899651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TEHNIČKA SPECIFIKACIJA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  <a:hlinkClick r:id="rId4"/>
              </a:rPr>
              <a:t>https://rdd.gov.hr/tehnicka-specifikacija-informacijskog-sustava-elektronickog-uredskog-poslovanja/1841</a:t>
            </a:r>
            <a:endParaRPr lang="hr-HR" sz="2400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b="1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880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595054" y="781963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hr-HR" sz="2800" dirty="0"/>
            </a:br>
            <a:r>
              <a:rPr lang="hr-HR" sz="2800" dirty="0"/>
              <a:t>IS - </a:t>
            </a:r>
            <a:r>
              <a:rPr lang="hr-HR" sz="2800" dirty="0">
                <a:effectLst/>
                <a:latin typeface="Arial" panose="020B0604020202020204" pitchFamily="34" charset="0"/>
              </a:rPr>
              <a:t>Praktični dio</a:t>
            </a:r>
            <a:br>
              <a:rPr lang="hr-HR" sz="2800" dirty="0">
                <a:effectLst/>
                <a:latin typeface="Arial" panose="020B0604020202020204" pitchFamily="34" charset="0"/>
              </a:rPr>
            </a:br>
            <a:br>
              <a:rPr lang="hr-HR" sz="2800" dirty="0">
                <a:effectLst/>
                <a:latin typeface="Arial" panose="020B0604020202020204" pitchFamily="34" charset="0"/>
              </a:rPr>
            </a:br>
            <a:br>
              <a:rPr lang="hr-HR" sz="2800" dirty="0"/>
            </a:br>
            <a:endParaRPr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C3901D-51AA-423D-808E-8B0438FD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11A6A89-5795-4864-96AF-46B3DF29539C}"/>
              </a:ext>
            </a:extLst>
          </p:cNvPr>
          <p:cNvSpPr txBox="1"/>
          <p:nvPr/>
        </p:nvSpPr>
        <p:spPr>
          <a:xfrm>
            <a:off x="350646" y="1845463"/>
            <a:ext cx="89965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r-HR" sz="4000" b="1" dirty="0">
                <a:effectLst/>
                <a:latin typeface="Arial" panose="020B0604020202020204" pitchFamily="34" charset="0"/>
              </a:rPr>
              <a:t>aplikacije.kazup.hr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237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14" y="315720"/>
            <a:ext cx="10577387" cy="54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1726900" y="595150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sz="3700" b="1" dirty="0"/>
              <a:t>Sadržaj : </a:t>
            </a:r>
            <a:endParaRPr sz="3700" b="1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6DBA899-8278-40FA-9B85-2CA47A6D1B85}"/>
              </a:ext>
            </a:extLst>
          </p:cNvPr>
          <p:cNvSpPr txBox="1"/>
          <p:nvPr/>
        </p:nvSpPr>
        <p:spPr>
          <a:xfrm>
            <a:off x="589936" y="2271252"/>
            <a:ext cx="93013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dirty="0"/>
              <a:t>Novosti koje propisuje nova Uredba o uredskom poslovanju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/>
              <a:t>Opće odredbe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/>
              <a:t>Primitak, otvaranje i pregled pismena i pošiljki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/>
              <a:t>Obrada i  razvrstavanje pismena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/>
              <a:t>Dostava predmeta i pismena u rad - DMS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Administrativno-tehnička obrada akta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/>
              <a:t>Informacijski sustav i brojčane oznake</a:t>
            </a:r>
          </a:p>
          <a:p>
            <a:pPr marL="342900" indent="-342900">
              <a:buFont typeface="+mj-lt"/>
              <a:buAutoNum type="arabicPeriod"/>
            </a:pPr>
            <a:endParaRPr lang="hr-HR" sz="2400" dirty="0"/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9010CB8-642C-4DAB-B2A4-BA79CCE7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32565172-5C0A-4921-9644-0BBF7D1EB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622444"/>
              </p:ext>
            </p:extLst>
          </p:nvPr>
        </p:nvGraphicFramePr>
        <p:xfrm>
          <a:off x="425912" y="1246033"/>
          <a:ext cx="9357185" cy="544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na slika" r:id="rId3" imgW="12725280" imgH="7400880" progId="Paint.Picture">
                  <p:embed/>
                </p:oleObj>
              </mc:Choice>
              <mc:Fallback>
                <p:oleObj name="Bitmapna slika" r:id="rId3" imgW="12725280" imgH="7400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912" y="1246033"/>
                        <a:ext cx="9357185" cy="5441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01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87F3345-4783-41C2-975E-C141D9ED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96" y="5715564"/>
            <a:ext cx="8011643" cy="2114845"/>
          </a:xfrm>
          <a:prstGeom prst="rect">
            <a:avLst/>
          </a:prstGeom>
        </p:spPr>
      </p:pic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512786" y="243725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b="1" dirty="0"/>
              <a:t>Što obuhvaća pojam „uredsko poslovanje”</a:t>
            </a:r>
            <a:br>
              <a:rPr lang="hr-HR" sz="2800" dirty="0"/>
            </a:br>
            <a:endParaRPr sz="2800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B492F84-E71E-4F0E-9556-02B92C5D408C}"/>
              </a:ext>
            </a:extLst>
          </p:cNvPr>
          <p:cNvSpPr txBox="1"/>
          <p:nvPr/>
        </p:nvSpPr>
        <p:spPr>
          <a:xfrm>
            <a:off x="169861" y="887531"/>
            <a:ext cx="102845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Uredsko poslovanje je skup pravila i mjera u postupanju s pismenima i to 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Primanje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Izdavanje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Evidenciju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Dostava u rad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Obradu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Otpremanje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Čuvanje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Izlučivanje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r-HR" sz="2400" b="1" dirty="0">
                <a:latin typeface="Arial" panose="020B0604020202020204" pitchFamily="34" charset="0"/>
              </a:rPr>
              <a:t>I predaju nadležnom arhivu ili drugom nadležnom tijelu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Uredba je dokument koji propisuje postupanja s                     dokumentima unutar državne, regionalne ili lokalne uprave!!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b="1" dirty="0">
              <a:effectLst/>
              <a:latin typeface="Arial" panose="020B0604020202020204" pitchFamily="34" charset="0"/>
            </a:endParaRPr>
          </a:p>
          <a:p>
            <a:pPr marL="342900" lvl="4" indent="-342900">
              <a:buFont typeface="+mj-lt"/>
              <a:buAutoNum type="arabicPeriod"/>
            </a:pPr>
            <a:endParaRPr lang="hr-H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2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87F3345-4783-41C2-975E-C141D9ED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38" y="5298457"/>
            <a:ext cx="8011643" cy="2114845"/>
          </a:xfrm>
          <a:prstGeom prst="rect">
            <a:avLst/>
          </a:prstGeom>
        </p:spPr>
      </p:pic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491765" y="569545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b="1" dirty="0"/>
              <a:t>1. Novosti koje propisuje nova Uredba o uredskom poslovanju</a:t>
            </a:r>
            <a:br>
              <a:rPr lang="hr-HR" sz="2800" dirty="0"/>
            </a:br>
            <a:endParaRPr sz="2800" b="1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B492F84-E71E-4F0E-9556-02B92C5D408C}"/>
              </a:ext>
            </a:extLst>
          </p:cNvPr>
          <p:cNvSpPr txBox="1"/>
          <p:nvPr/>
        </p:nvSpPr>
        <p:spPr>
          <a:xfrm>
            <a:off x="281039" y="1800786"/>
            <a:ext cx="102845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Nova Uredba o uredskom poslovanju dodatni je iskorak u smjeru modernizacije i digitalizacije poslovanja javne uprave te je logična nadogradnja postojećim arhivskim propisima koji obvezuju digitalizaciju dokumentarnog i arhivskog gradiva.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Uredba o uredskom poslovanju je preduvjet za daljnji proces digitalizacije javne uprave, a njome se utvrđuju pravila i mjere</a:t>
            </a:r>
            <a:br>
              <a:rPr lang="hr-HR" sz="2400" dirty="0"/>
            </a:br>
            <a:r>
              <a:rPr lang="hr-HR" sz="2400" dirty="0">
                <a:effectLst/>
                <a:latin typeface="Arial" panose="020B0604020202020204" pitchFamily="34" charset="0"/>
              </a:rPr>
              <a:t>kojima se uređuje cjelokupan proces uredskog poslovanja. Ona se primjenjuje na uredsko poslovanje tijela državne uprave,</a:t>
            </a:r>
            <a:br>
              <a:rPr lang="hr-HR" sz="2400" dirty="0"/>
            </a:br>
            <a:r>
              <a:rPr lang="hr-HR" sz="2400" dirty="0">
                <a:effectLst/>
                <a:latin typeface="Arial" panose="020B0604020202020204" pitchFamily="34" charset="0"/>
              </a:rPr>
              <a:t>drugih državnih tijela, jedinica lokalne i područne (regionalne) samouprave te pravnih osoba s javnim ovlastima.</a:t>
            </a:r>
            <a:endParaRPr lang="hr-HR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342900" lvl="4" indent="-342900">
              <a:buFont typeface="+mj-lt"/>
              <a:buAutoNum type="arabicPeriod"/>
            </a:pPr>
            <a:endParaRPr lang="hr-H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7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7B492F84-E71E-4F0E-9556-02B92C5D408C}"/>
              </a:ext>
            </a:extLst>
          </p:cNvPr>
          <p:cNvSpPr txBox="1"/>
          <p:nvPr/>
        </p:nvSpPr>
        <p:spPr>
          <a:xfrm>
            <a:off x="281038" y="745238"/>
            <a:ext cx="102845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Uredba o uredskom poslovanju u uredsko poslovanje uvodi nove pojmove među kojima su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effectLst/>
              <a:latin typeface="Arial" panose="020B0604020202020204" pitchFamily="34" charset="0"/>
            </a:endParaRPr>
          </a:p>
          <a:p>
            <a:pPr marL="342900" lvl="4" indent="-342900">
              <a:buFont typeface="+mj-lt"/>
              <a:buAutoNum type="arabicPeriod"/>
            </a:pPr>
            <a:endParaRPr lang="hr-HR" dirty="0">
              <a:latin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87F3345-4783-41C2-975E-C141D9EDE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937" y="5446418"/>
            <a:ext cx="8011643" cy="211484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0D18334-DD71-4886-BA2D-11AF8639C533}"/>
              </a:ext>
            </a:extLst>
          </p:cNvPr>
          <p:cNvSpPr txBox="1"/>
          <p:nvPr/>
        </p:nvSpPr>
        <p:spPr>
          <a:xfrm>
            <a:off x="1450336" y="3484449"/>
            <a:ext cx="779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7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informacijski sustav uredskog poslovanja</a:t>
            </a:r>
          </a:p>
          <a:p>
            <a:pPr marL="342900" lvl="7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jedinstveni identifikator</a:t>
            </a:r>
          </a:p>
          <a:p>
            <a:pPr marL="342900" lvl="7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jedinstvena oznaka pismena</a:t>
            </a:r>
          </a:p>
          <a:p>
            <a:pPr marL="342900" lvl="7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optičko prepoznavanje teksta</a:t>
            </a:r>
          </a:p>
          <a:p>
            <a:pPr marL="342900" lvl="7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kvalificirani elektronički pečat</a:t>
            </a:r>
          </a:p>
          <a:p>
            <a:pPr marL="342900" lvl="7" indent="-342900">
              <a:buFont typeface="+mj-lt"/>
              <a:buAutoNum type="arabicPeriod"/>
            </a:pPr>
            <a:r>
              <a:rPr lang="hr-HR" sz="2400" dirty="0">
                <a:effectLst/>
                <a:latin typeface="Arial" panose="020B0604020202020204" pitchFamily="34" charset="0"/>
              </a:rPr>
              <a:t>kvalificirani elektronički potpis i pouzdani popis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648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586358" y="365403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b="1" dirty="0"/>
              <a:t>2. Opće odredbe</a:t>
            </a:r>
            <a:br>
              <a:rPr lang="hr-HR" sz="2800" dirty="0"/>
            </a:br>
            <a:endParaRPr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27DA70-2A7E-4B62-B0BF-09721196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F57FC1D-C197-45FD-8F72-29F520D4EE09}"/>
              </a:ext>
            </a:extLst>
          </p:cNvPr>
          <p:cNvSpPr txBox="1"/>
          <p:nvPr/>
        </p:nvSpPr>
        <p:spPr>
          <a:xfrm>
            <a:off x="380142" y="1059089"/>
            <a:ext cx="99331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Javnopravna tijela međusobno te s fizičkim i pravnim osobama službeno  dopisivanje obavljaju </a:t>
            </a:r>
            <a:r>
              <a:rPr lang="hr-HR" sz="2400" b="1" dirty="0">
                <a:effectLst/>
                <a:latin typeface="Arial" panose="020B0604020202020204" pitchFamily="34" charset="0"/>
              </a:rPr>
              <a:t>primarno elektroničkim putem</a:t>
            </a:r>
            <a:r>
              <a:rPr lang="hr-HR" sz="2400" dirty="0"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effectLst/>
                <a:latin typeface="Arial" panose="020B0604020202020204" pitchFamily="34" charset="0"/>
              </a:rPr>
              <a:t>Informacijski sustav uredskog poslovanja</a:t>
            </a:r>
            <a:r>
              <a:rPr lang="hr-HR" sz="2400" dirty="0">
                <a:effectLst/>
                <a:latin typeface="Arial" panose="020B0604020202020204" pitchFamily="34" charset="0"/>
              </a:rPr>
              <a:t> je informacijski sustav pomoću kojeg se upravlja dokumentima, pripadnim poslovnim procesima, radnim tokovima i podacima uključujući: izradu dokumenata, primitak, raspoređivanje, obradu, izdavanje, otpremu, arhiviranje i izlučivanje, u okviru obavljanja poslova javnopravnog tijela, sukladno pravilima uredskog poslovanja.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>
                <a:effectLst/>
                <a:latin typeface="Arial" panose="020B0604020202020204" pitchFamily="34" charset="0"/>
              </a:rPr>
              <a:t>Jedinstveni identifikator</a:t>
            </a:r>
            <a:r>
              <a:rPr lang="hr-HR" sz="2400" dirty="0">
                <a:effectLst/>
                <a:latin typeface="Arial" panose="020B0604020202020204" pitchFamily="34" charset="0"/>
              </a:rPr>
              <a:t> je identifikator pismena koji omogućava provjeru izvornosti, cjelovitosti i </a:t>
            </a:r>
            <a:r>
              <a:rPr lang="hr-HR" sz="2400" dirty="0" err="1">
                <a:effectLst/>
                <a:latin typeface="Arial" panose="020B0604020202020204" pitchFamily="34" charset="0"/>
              </a:rPr>
              <a:t>slijedivosti</a:t>
            </a:r>
            <a:r>
              <a:rPr lang="hr-HR" sz="2400" dirty="0">
                <a:effectLst/>
                <a:latin typeface="Arial" panose="020B0604020202020204" pitchFamily="34" charset="0"/>
              </a:rPr>
              <a:t> pri razmjeni podataka između informacijskog sustava uredskog poslovanja, a nastaje unutar informacijskog  sustava uredskog poslovanja strojno,                    slučajnim odabirom.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37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586358" y="365403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dirty="0"/>
              <a:t>2. Opće odredbe</a:t>
            </a:r>
            <a:br>
              <a:rPr lang="hr-HR" sz="2800" dirty="0"/>
            </a:br>
            <a:endParaRPr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27DA70-2A7E-4B62-B0BF-09721196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F57FC1D-C197-45FD-8F72-29F520D4EE09}"/>
              </a:ext>
            </a:extLst>
          </p:cNvPr>
          <p:cNvSpPr txBox="1"/>
          <p:nvPr/>
        </p:nvSpPr>
        <p:spPr>
          <a:xfrm>
            <a:off x="380142" y="1256182"/>
            <a:ext cx="99331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effectLst/>
                <a:latin typeface="Arial" panose="020B0604020202020204" pitchFamily="34" charset="0"/>
              </a:rPr>
              <a:t>Jedinstvena oznaka pismena </a:t>
            </a:r>
            <a:r>
              <a:rPr lang="hr-HR" sz="2000" dirty="0">
                <a:effectLst/>
                <a:latin typeface="Arial" panose="020B0604020202020204" pitchFamily="34" charset="0"/>
              </a:rPr>
              <a:t>je podatak koji čini sastavni dio pismena i jedinstven je unutar informacijskog sustava uredskog poslovanja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effectLst/>
                <a:latin typeface="Arial" panose="020B0604020202020204" pitchFamily="34" charset="0"/>
              </a:rPr>
              <a:t>Optičko prepoznavanje teksta </a:t>
            </a:r>
            <a:r>
              <a:rPr lang="hr-HR" sz="2000" dirty="0">
                <a:effectLst/>
                <a:latin typeface="Arial" panose="020B0604020202020204" pitchFamily="34" charset="0"/>
              </a:rPr>
              <a:t>je postupak pretvaranja elektroničke slike pismena i priloga stvorenih postupkom  pretvorbe u elektronički oblik.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effectLst/>
                <a:latin typeface="Arial" panose="020B0604020202020204" pitchFamily="34" charset="0"/>
              </a:rPr>
              <a:t>Potpis</a:t>
            </a:r>
            <a:r>
              <a:rPr lang="hr-HR" sz="2000" dirty="0">
                <a:effectLst/>
                <a:latin typeface="Arial" panose="020B0604020202020204" pitchFamily="34" charset="0"/>
              </a:rPr>
              <a:t> je ili vlastoručni potpis ili kvalificirani elektronički potpis definiran Uredbom (EU) br.910/2014.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effectLst/>
                <a:latin typeface="Arial" panose="020B0604020202020204" pitchFamily="34" charset="0"/>
              </a:rPr>
              <a:t>Pečat</a:t>
            </a:r>
            <a:r>
              <a:rPr lang="hr-HR" sz="2000" dirty="0">
                <a:effectLst/>
                <a:latin typeface="Arial" panose="020B0604020202020204" pitchFamily="34" charset="0"/>
              </a:rPr>
              <a:t> je ili pečat s grbom Republike Hrvatske čiji su sadržaj, oblik i uporaba propisani posebnim zakonom ili kvalificirani elektronički pečat definiran Uredbom (EU) br. 910/2014.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>
                <a:effectLst/>
                <a:latin typeface="Arial" panose="020B0604020202020204" pitchFamily="34" charset="0"/>
              </a:rPr>
              <a:t>Pouzdani popis </a:t>
            </a:r>
            <a:r>
              <a:rPr lang="sv-SE" sz="2000" dirty="0">
                <a:effectLst/>
                <a:latin typeface="Arial" panose="020B0604020202020204" pitchFamily="34" charset="0"/>
              </a:rPr>
              <a:t>je popis kvalificiranih pružatelja</a:t>
            </a:r>
            <a:r>
              <a:rPr lang="hr-HR" sz="2000" dirty="0">
                <a:effectLst/>
                <a:latin typeface="Arial" panose="020B0604020202020204" pitchFamily="34" charset="0"/>
              </a:rPr>
              <a:t>  </a:t>
            </a:r>
            <a:r>
              <a:rPr lang="sv-SE" sz="2000" dirty="0">
                <a:effectLst/>
                <a:latin typeface="Arial" panose="020B0604020202020204" pitchFamily="34" charset="0"/>
              </a:rPr>
              <a:t>usluga povjerenja, definiran Uredbom (EU) br.</a:t>
            </a:r>
            <a:r>
              <a:rPr lang="hr-HR" sz="2000" dirty="0">
                <a:effectLst/>
                <a:latin typeface="Arial" panose="020B0604020202020204" pitchFamily="34" charset="0"/>
              </a:rPr>
              <a:t> </a:t>
            </a:r>
            <a:r>
              <a:rPr lang="sv-SE" sz="2000" dirty="0">
                <a:effectLst/>
                <a:latin typeface="Arial" panose="020B0604020202020204" pitchFamily="34" charset="0"/>
              </a:rPr>
              <a:t>910/2014.</a:t>
            </a:r>
            <a:endParaRPr lang="hr-HR" sz="20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172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0bb0c0a8f_2_0"/>
          <p:cNvSpPr txBox="1">
            <a:spLocks noGrp="1"/>
          </p:cNvSpPr>
          <p:nvPr>
            <p:ph type="title"/>
          </p:nvPr>
        </p:nvSpPr>
        <p:spPr>
          <a:xfrm>
            <a:off x="1805558" y="781963"/>
            <a:ext cx="85077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hr-HR" sz="2800" dirty="0"/>
              <a:t>3. Primitak, otvaranje i pregled pismena i pošiljki</a:t>
            </a:r>
            <a:br>
              <a:rPr lang="hr-HR" sz="2800" dirty="0"/>
            </a:br>
            <a:br>
              <a:rPr lang="hr-HR" sz="2800" dirty="0"/>
            </a:br>
            <a:endParaRPr sz="2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BAE224-2AFD-4F1C-9094-3D0605ED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757" y="5446418"/>
            <a:ext cx="8011643" cy="21148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D18711E-ACD8-40DB-9661-5C5A0905D22E}"/>
              </a:ext>
            </a:extLst>
          </p:cNvPr>
          <p:cNvSpPr txBox="1"/>
          <p:nvPr/>
        </p:nvSpPr>
        <p:spPr>
          <a:xfrm>
            <a:off x="380142" y="1549396"/>
            <a:ext cx="88588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effectLst/>
                <a:latin typeface="Arial" panose="020B0604020202020204" pitchFamily="34" charset="0"/>
              </a:rPr>
              <a:t>Pismena se evidentiraju </a:t>
            </a:r>
            <a:r>
              <a:rPr lang="hr-HR" sz="2400" dirty="0">
                <a:latin typeface="Arial" panose="020B0604020202020204" pitchFamily="34" charset="0"/>
              </a:rPr>
              <a:t>u IS-u</a:t>
            </a:r>
            <a:endParaRPr lang="hr-HR" sz="2400" dirty="0">
              <a:effectLst/>
              <a:latin typeface="Arial" panose="020B0604020202020204" pitchFamily="34" charset="0"/>
            </a:endParaRPr>
          </a:p>
          <a:p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Javnopravno tijelo na svojoj mrežnoj stranici objavljuje adresu elektroničke pošte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Pismena putem elektroničke pošte evidentiraju se u</a:t>
            </a:r>
            <a:r>
              <a:rPr lang="hr-HR" sz="2400" i="1" dirty="0">
                <a:effectLst/>
                <a:latin typeface="Arial" panose="020B0604020202020204" pitchFamily="34" charset="0"/>
              </a:rPr>
              <a:t> </a:t>
            </a:r>
            <a:r>
              <a:rPr lang="hr-HR" sz="2400" dirty="0">
                <a:effectLst/>
                <a:latin typeface="Arial" panose="020B0604020202020204" pitchFamily="34" charset="0"/>
              </a:rPr>
              <a:t>informacijskom sustavu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Pismena primljena putem informacijskog sustava uredskog poslovanja ili drugog informacijskog sustava elektronički se obrađuju, evidentiraju u informacijskom sustavu uredskog poslovanja i u pravilu se </a:t>
            </a:r>
            <a:r>
              <a:rPr lang="hr-HR" sz="2400" b="1" dirty="0">
                <a:effectLst/>
                <a:latin typeface="Arial" panose="020B0604020202020204" pitchFamily="34" charset="0"/>
              </a:rPr>
              <a:t>ne ispisuju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Potvrda o zaprimanju pismena elektroničkim putem!!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latin typeface="Arial" panose="020B0604020202020204" pitchFamily="34" charset="0"/>
              </a:rPr>
              <a:t>Potvrda o pismenu zaprimljenu fizičkim putem, </a:t>
            </a:r>
            <a:r>
              <a:rPr lang="hr-HR" sz="2400" b="1" dirty="0">
                <a:effectLst/>
                <a:latin typeface="Arial" panose="020B0604020202020204" pitchFamily="34" charset="0"/>
              </a:rPr>
              <a:t>može se ispisati potvrda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effectLst/>
              <a:latin typeface="Arial" panose="020B0604020202020204" pitchFamily="34" charset="0"/>
            </a:endParaRP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835491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978</Words>
  <Application>Microsoft Office PowerPoint</Application>
  <PresentationFormat>Prilagođeno</PresentationFormat>
  <Paragraphs>182</Paragraphs>
  <Slides>18</Slides>
  <Notes>17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Fira Sans</vt:lpstr>
      <vt:lpstr>Calibri</vt:lpstr>
      <vt:lpstr>Corbel</vt:lpstr>
      <vt:lpstr>Arial</vt:lpstr>
      <vt:lpstr>Office Theme</vt:lpstr>
      <vt:lpstr>Bitmapna slika</vt:lpstr>
      <vt:lpstr>Prilagodba novoj Uredbi o uredskom poslovanju  Matija Palalić struč.spec. informatike  voditelj Odsjeka informatike i uredskog poslovanja</vt:lpstr>
      <vt:lpstr>Sadržaj : </vt:lpstr>
      <vt:lpstr>PowerPoint prezentacija</vt:lpstr>
      <vt:lpstr>Što obuhvaća pojam „uredsko poslovanje” </vt:lpstr>
      <vt:lpstr>1. Novosti koje propisuje nova Uredba o uredskom poslovanju </vt:lpstr>
      <vt:lpstr>PowerPoint prezentacija</vt:lpstr>
      <vt:lpstr>2. Opće odredbe </vt:lpstr>
      <vt:lpstr>2. Opće odredbe </vt:lpstr>
      <vt:lpstr>3. Primitak, otvaranje i pregled pismena i pošiljki  </vt:lpstr>
      <vt:lpstr>4. Obrada i  razvrstavanje pismena</vt:lpstr>
      <vt:lpstr>4. Obrada i  razvrstavanje pismena</vt:lpstr>
      <vt:lpstr>5. Dostava predmeta i pismena u rad  </vt:lpstr>
      <vt:lpstr>6. Administrativno-tehnička obrada akta  </vt:lpstr>
      <vt:lpstr>6. Administrativno-tehnička obrada akta  </vt:lpstr>
      <vt:lpstr>IS i brojčane oznake  </vt:lpstr>
      <vt:lpstr>PowerPoint prezentacija</vt:lpstr>
      <vt:lpstr> IS - Praktični dio 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KOLEGIJ ŽUPANICE OPĆINA SABORSKO 07.09.2021. </dc:title>
  <cp:lastModifiedBy>Matija Palalić</cp:lastModifiedBy>
  <cp:revision>30</cp:revision>
  <dcterms:modified xsi:type="dcterms:W3CDTF">2022-04-22T10:19:57Z</dcterms:modified>
</cp:coreProperties>
</file>